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580" r:id="rId2"/>
    <p:sldId id="587" r:id="rId3"/>
    <p:sldId id="600" r:id="rId4"/>
    <p:sldId id="591" r:id="rId5"/>
    <p:sldId id="581" r:id="rId6"/>
    <p:sldId id="589" r:id="rId7"/>
    <p:sldId id="585" r:id="rId8"/>
    <p:sldId id="584" r:id="rId9"/>
    <p:sldId id="593" r:id="rId10"/>
    <p:sldId id="586" r:id="rId11"/>
    <p:sldId id="595" r:id="rId12"/>
    <p:sldId id="596" r:id="rId13"/>
    <p:sldId id="590" r:id="rId14"/>
    <p:sldId id="594" r:id="rId15"/>
    <p:sldId id="598" r:id="rId16"/>
    <p:sldId id="599" r:id="rId17"/>
    <p:sldId id="602" r:id="rId18"/>
    <p:sldId id="601" r:id="rId19"/>
  </p:sldIdLst>
  <p:sldSz cx="9144000" cy="5143500" type="screen16x9"/>
  <p:notesSz cx="6858000" cy="91440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49" autoAdjust="0"/>
    <p:restoredTop sz="95364" autoAdjust="0"/>
  </p:normalViewPr>
  <p:slideViewPr>
    <p:cSldViewPr snapToGrid="0" snapToObjects="1">
      <p:cViewPr varScale="1">
        <p:scale>
          <a:sx n="122" d="100"/>
          <a:sy n="122" d="100"/>
        </p:scale>
        <p:origin x="200" y="3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4D4CE0-E4EC-5644-911D-EC444E53B918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18727-24B5-E241-BF2F-3EFAF1EA82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692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gif>
</file>

<file path=ppt/media/image11.gif>
</file>

<file path=ppt/media/image12.gif>
</file>

<file path=ppt/media/image13.tiff>
</file>

<file path=ppt/media/image14.gif>
</file>

<file path=ppt/media/image16.gif>
</file>

<file path=ppt/media/image17.gif>
</file>

<file path=ppt/media/image18.jpg>
</file>

<file path=ppt/media/image19.png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tiff>
</file>

<file path=ppt/media/image31.tiff>
</file>

<file path=ppt/media/image4.tiff>
</file>

<file path=ppt/media/image5.tiff>
</file>

<file path=ppt/media/image6.tiff>
</file>

<file path=ppt/media/image7.tif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95184C-1E66-254E-84F0-51E90D03135B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ED090-AEFA-5A49-AB54-A285F282E7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3536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0ED090-AEFA-5A49-AB54-A285F282E7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02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/>
                <a:cs typeface="Helvetica"/>
              </a:defRPr>
            </a:lvl1pPr>
          </a:lstStyle>
          <a:p>
            <a:fld id="{06763A20-0ECB-C244-A4CF-582CFF259FFD}" type="datetime4">
              <a:rPr lang="en-US" smtClean="0"/>
              <a:t>April 16,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/>
                <a:cs typeface="Helvetica"/>
              </a:defRPr>
            </a:lvl1pPr>
          </a:lstStyle>
          <a:p>
            <a:r>
              <a:rPr lang="en-US" dirty="0"/>
              <a:t>FVTX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/>
                <a:cs typeface="Helvetica"/>
              </a:defRPr>
            </a:lvl1pPr>
          </a:lstStyle>
          <a:p>
            <a:fld id="{95E40ACB-8336-1645-A197-970C811DB1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585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6247C-5738-9E40-83A9-0EEA9E88935D}" type="datetime4">
              <a:rPr lang="en-US" smtClean="0"/>
              <a:t>April 16,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FVTX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621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3818A-CF85-9043-BEB4-726D041CCDE6}" type="datetime4">
              <a:rPr lang="en-US" smtClean="0"/>
              <a:t>April 16,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FVTX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40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1A120-626E-9648-B7CB-193EB2B9279D}" type="datetime4">
              <a:rPr lang="en-US" smtClean="0"/>
              <a:t>April 16,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FVTX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268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05031-E9AA-B242-959B-6E77F3792A45}" type="datetime4">
              <a:rPr lang="en-US" smtClean="0"/>
              <a:t>April 16,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FVTX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426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9C750-948D-7B41-8163-9A172C68EB23}" type="datetime4">
              <a:rPr lang="en-US" smtClean="0"/>
              <a:t>April 16,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FVTX meeting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94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AEF88-CD7B-FE47-938B-0546D0D8655D}" type="datetime4">
              <a:rPr lang="en-US" smtClean="0"/>
              <a:t>April 16, 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FVTX meeting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504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03A39-786A-EE49-8A4D-502BBA434FB9}" type="datetime4">
              <a:rPr lang="en-US" smtClean="0"/>
              <a:t>April 16, 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FVTX meeting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21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EB255-7FD7-B443-8ADE-F9E44259F235}" type="datetime4">
              <a:rPr lang="en-US" smtClean="0"/>
              <a:t>April 16, 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FVTX meeting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60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1CC4-BC4F-E244-84B7-7B2645346384}" type="datetime4">
              <a:rPr lang="en-US" smtClean="0"/>
              <a:t>April 16,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FVTX meeting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83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2092C-8A85-124C-8AF5-38350D949C1B}" type="datetime4">
              <a:rPr lang="en-US" smtClean="0"/>
              <a:t>April 16,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FVTX meeting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174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0571"/>
            <a:ext cx="9144000" cy="2910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386498"/>
            <a:ext cx="9144000" cy="45636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0" y="4950136"/>
            <a:ext cx="2133600" cy="1968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Helvetica"/>
                <a:cs typeface="Helvetica"/>
              </a:defRPr>
            </a:lvl1pPr>
          </a:lstStyle>
          <a:p>
            <a:fld id="{A4B253FD-DD0B-6342-9639-4730C33571B6}" type="datetime4">
              <a:rPr lang="en-US" smtClean="0"/>
              <a:t>April 16,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950136"/>
            <a:ext cx="2895600" cy="1968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>
                <a:solidFill>
                  <a:srgbClr val="000000"/>
                </a:solidFill>
                <a:latin typeface="Helvetica"/>
                <a:cs typeface="Helvetica"/>
              </a:defRPr>
            </a:lvl1pPr>
          </a:lstStyle>
          <a:p>
            <a:r>
              <a:rPr lang="en-US" dirty="0"/>
              <a:t>FVTX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950136"/>
            <a:ext cx="2133600" cy="1968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rgbClr val="000000"/>
                </a:solidFill>
                <a:latin typeface="Helvetica"/>
                <a:cs typeface="Helvetica"/>
              </a:defRPr>
            </a:lvl1pPr>
          </a:lstStyle>
          <a:p>
            <a:fld id="{95E40ACB-8336-1645-A197-970C811DB19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030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r" defTabSz="342900" rtl="0" eaLnBrk="1" latinLnBrk="0" hangingPunct="1">
        <a:spcBef>
          <a:spcPct val="0"/>
        </a:spcBef>
        <a:buNone/>
        <a:defRPr sz="1600" b="1" i="1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Malgun Gothic" panose="020B0503020000020004" pitchFamily="34" charset="-127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Malgun Gothic" panose="020B0503020000020004" pitchFamily="34" charset="-127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13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Malgun Gothic" panose="020B0503020000020004" pitchFamily="34" charset="-127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Malgun Gothic" panose="020B0503020000020004" pitchFamily="34" charset="-127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900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Malgun Gothic" panose="020B0503020000020004" pitchFamily="34" charset="-127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825" kern="1200">
          <a:solidFill>
            <a:schemeClr val="tx1"/>
          </a:solidFill>
          <a:latin typeface="Malgun Gothic" panose="020B0503020000020004" pitchFamily="34" charset="-127"/>
          <a:ea typeface="Malgun Gothic" panose="020B0503020000020004" pitchFamily="34" charset="-127"/>
          <a:cs typeface="Malgun Gothic" panose="020B0503020000020004" pitchFamily="34" charset="-127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qxnRDLZ_hsXlv39KJ8kSWfxR7fegsIeYogIX0ZzH6Qk/edit?usp=sharing" TargetMode="External"/><Relationship Id="rId2" Type="http://schemas.openxmlformats.org/officeDocument/2006/relationships/hyperlink" Target="https://n-ext.inha.ac.kr/event/382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jpg"/><Relationship Id="rId4" Type="http://schemas.openxmlformats.org/officeDocument/2006/relationships/hyperlink" Target="https://github.com/sh-lim/SHINCHON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tiff"/><Relationship Id="rId5" Type="http://schemas.openxmlformats.org/officeDocument/2006/relationships/image" Target="../media/image23.tiff"/><Relationship Id="rId4" Type="http://schemas.openxmlformats.org/officeDocument/2006/relationships/image" Target="../media/image22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tiff"/><Relationship Id="rId4" Type="http://schemas.openxmlformats.org/officeDocument/2006/relationships/image" Target="../media/image25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indico.cern.ch/event/792436/contributions/3570550/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indico.cern.ch/event/792436/contributions/3570550/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tiff"/><Relationship Id="rId5" Type="http://schemas.openxmlformats.org/officeDocument/2006/relationships/hyperlink" Target="https://sites.google.com/site/revihy/home" TargetMode="External"/><Relationship Id="rId4" Type="http://schemas.openxmlformats.org/officeDocument/2006/relationships/image" Target="../media/image1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hysics.mcgill.ca/music/" TargetMode="External"/><Relationship Id="rId2" Type="http://schemas.openxmlformats.org/officeDocument/2006/relationships/hyperlink" Target="https://sites.google.com/site/revihy/home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F4BDA-3600-BF42-BC35-9524D0E1B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220" y="1454453"/>
            <a:ext cx="6887560" cy="3043326"/>
          </a:xfrm>
        </p:spPr>
        <p:txBody>
          <a:bodyPr/>
          <a:lstStyle/>
          <a:p>
            <a:r>
              <a:rPr lang="en-US" sz="2400" dirty="0">
                <a:solidFill>
                  <a:srgbClr val="0070C0"/>
                </a:solidFill>
              </a:rPr>
              <a:t>SHINCHON</a:t>
            </a:r>
            <a:br>
              <a:rPr lang="en-US" dirty="0">
                <a:solidFill>
                  <a:srgbClr val="0070C0"/>
                </a:solidFill>
              </a:rPr>
            </a:br>
            <a:br>
              <a:rPr lang="en-US" dirty="0">
                <a:solidFill>
                  <a:srgbClr val="0070C0"/>
                </a:solidFill>
              </a:rPr>
            </a:br>
            <a:br>
              <a:rPr lang="en-US" dirty="0"/>
            </a:br>
            <a:r>
              <a:rPr lang="en-US" sz="1500" dirty="0">
                <a:solidFill>
                  <a:srgbClr val="0070C0"/>
                </a:solidFill>
              </a:rPr>
              <a:t>S</a:t>
            </a:r>
            <a:r>
              <a:rPr lang="en-US" sz="1500" dirty="0"/>
              <a:t>imulation for </a:t>
            </a:r>
            <a:r>
              <a:rPr lang="en-US" sz="1500" dirty="0">
                <a:solidFill>
                  <a:srgbClr val="0070C0"/>
                </a:solidFill>
              </a:rPr>
              <a:t>H</a:t>
            </a:r>
            <a:r>
              <a:rPr lang="en-US" sz="1500" dirty="0"/>
              <a:t>eavy </a:t>
            </a:r>
            <a:r>
              <a:rPr lang="en-US" sz="1500" dirty="0" err="1">
                <a:solidFill>
                  <a:srgbClr val="0070C0"/>
                </a:solidFill>
              </a:rPr>
              <a:t>I</a:t>
            </a:r>
            <a:r>
              <a:rPr lang="en-US" sz="1500" dirty="0" err="1"/>
              <a:t>o</a:t>
            </a:r>
            <a:r>
              <a:rPr lang="en-US" sz="1500" dirty="0" err="1">
                <a:solidFill>
                  <a:srgbClr val="0070C0"/>
                </a:solidFill>
              </a:rPr>
              <a:t>N</a:t>
            </a:r>
            <a:r>
              <a:rPr lang="en-US" sz="1500" dirty="0"/>
              <a:t> </a:t>
            </a:r>
            <a:r>
              <a:rPr lang="en-US" sz="1500" dirty="0">
                <a:solidFill>
                  <a:srgbClr val="0070C0"/>
                </a:solidFill>
              </a:rPr>
              <a:t>C</a:t>
            </a:r>
            <a:r>
              <a:rPr lang="en-US" sz="1500" dirty="0"/>
              <a:t>ollision with </a:t>
            </a:r>
            <a:r>
              <a:rPr lang="en-US" sz="1500" dirty="0">
                <a:solidFill>
                  <a:srgbClr val="0070C0"/>
                </a:solidFill>
              </a:rPr>
              <a:t>H</a:t>
            </a:r>
            <a:r>
              <a:rPr lang="en-US" sz="1500" dirty="0"/>
              <a:t>eavy-quark and </a:t>
            </a:r>
            <a:r>
              <a:rPr lang="en-US" sz="1500" dirty="0" err="1">
                <a:solidFill>
                  <a:srgbClr val="0070C0"/>
                </a:solidFill>
              </a:rPr>
              <a:t>ON</a:t>
            </a:r>
            <a:r>
              <a:rPr lang="en-US" sz="1500" dirty="0" err="1"/>
              <a:t>ia</a:t>
            </a:r>
            <a:br>
              <a:rPr lang="en-US" sz="1500" dirty="0"/>
            </a:br>
            <a:br>
              <a:rPr lang="en-US" sz="1500" dirty="0"/>
            </a:br>
            <a:br>
              <a:rPr lang="en-US" sz="1500" dirty="0"/>
            </a:br>
            <a:r>
              <a:rPr lang="en-US" sz="1500" dirty="0"/>
              <a:t>Sanghoon Lim</a:t>
            </a:r>
            <a:br>
              <a:rPr lang="en-US" sz="1500" dirty="0"/>
            </a:br>
            <a:r>
              <a:rPr lang="en-US" sz="1500" dirty="0"/>
              <a:t>PNU</a:t>
            </a:r>
            <a:br>
              <a:rPr lang="en-US" sz="1500" dirty="0"/>
            </a:br>
            <a:br>
              <a:rPr lang="en-US" sz="1500" dirty="0"/>
            </a:br>
            <a:r>
              <a:rPr lang="en-US" sz="1500" dirty="0"/>
              <a:t>2020/Apr/16</a:t>
            </a:r>
          </a:p>
        </p:txBody>
      </p:sp>
    </p:spTree>
    <p:extLst>
      <p:ext uri="{BB962C8B-B14F-4D97-AF65-F5344CB8AC3E}">
        <p14:creationId xmlns:p14="http://schemas.microsoft.com/office/powerpoint/2010/main" val="849881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E8CB7-B285-4244-B900-3236A533C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HQ diffusion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73D0E-5749-8940-AAF8-F109EE24A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  <a:p>
            <a:pPr lvl="1"/>
            <a:r>
              <a:rPr lang="en-US" dirty="0"/>
              <a:t>Phys. Rev. C 90, 024911 (2014)</a:t>
            </a:r>
          </a:p>
          <a:p>
            <a:r>
              <a:rPr lang="en-US" dirty="0"/>
              <a:t>Initial HQ distribution</a:t>
            </a:r>
          </a:p>
          <a:p>
            <a:pPr lvl="1"/>
            <a:r>
              <a:rPr lang="en-US" dirty="0">
                <a:sym typeface="Wingdings" pitchFamily="2" charset="2"/>
              </a:rPr>
              <a:t>Spatial distribution from the MC Glauber initial condition</a:t>
            </a:r>
          </a:p>
          <a:p>
            <a:pPr lvl="1"/>
            <a:r>
              <a:rPr lang="en-US" dirty="0" err="1">
                <a:sym typeface="Wingdings" pitchFamily="2" charset="2"/>
              </a:rPr>
              <a:t>p</a:t>
            </a:r>
            <a:r>
              <a:rPr lang="en-US" baseline="-25000" dirty="0" err="1">
                <a:sym typeface="Wingdings" pitchFamily="2" charset="2"/>
              </a:rPr>
              <a:t>T</a:t>
            </a:r>
            <a:r>
              <a:rPr lang="en-US" dirty="0">
                <a:sym typeface="Wingdings" pitchFamily="2" charset="2"/>
              </a:rPr>
              <a:t> distribution from FONLL/PYTHIA</a:t>
            </a:r>
          </a:p>
          <a:p>
            <a:r>
              <a:rPr lang="en-US" dirty="0">
                <a:sym typeface="Wingdings" pitchFamily="2" charset="2"/>
              </a:rPr>
              <a:t>Medium response </a:t>
            </a:r>
          </a:p>
          <a:p>
            <a:pPr lvl="1"/>
            <a:r>
              <a:rPr lang="en-US" dirty="0">
                <a:sym typeface="Wingdings" pitchFamily="2" charset="2"/>
              </a:rPr>
              <a:t>Follow time-dependent temperature/energy density profile from hydrodynamic simulation</a:t>
            </a:r>
          </a:p>
          <a:p>
            <a:pPr lvl="1"/>
            <a:r>
              <a:rPr lang="en-US" dirty="0">
                <a:sym typeface="Wingdings" pitchFamily="2" charset="2"/>
              </a:rPr>
              <a:t>Drag and diffusion based on Langevin equation</a:t>
            </a:r>
          </a:p>
          <a:p>
            <a:r>
              <a:rPr lang="en-US" dirty="0">
                <a:sym typeface="Wingdings" pitchFamily="2" charset="2"/>
              </a:rPr>
              <a:t>No coalescence</a:t>
            </a:r>
            <a:br>
              <a:rPr lang="en-US" dirty="0">
                <a:sym typeface="Wingdings" pitchFamily="2" charset="2"/>
              </a:rPr>
            </a:br>
            <a:endParaRPr lang="en-US" dirty="0">
              <a:sym typeface="Wingdings" pitchFamily="2" charset="2"/>
            </a:endParaRPr>
          </a:p>
          <a:p>
            <a:pPr marL="342900" lvl="1" indent="0">
              <a:buNone/>
            </a:pPr>
            <a:endParaRPr lang="en-US" dirty="0">
              <a:sym typeface="Wingdings" pitchFamily="2" charset="2"/>
            </a:endParaRPr>
          </a:p>
          <a:p>
            <a:pPr lvl="1"/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BCDA9-2BE4-A347-B693-F82FC2A68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F0172C-4D6A-114B-8AAD-B2460782E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791135"/>
            <a:ext cx="7620000" cy="2159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17BDEDC-7DAF-0843-B0DA-B488DF45C010}"/>
              </a:ext>
            </a:extLst>
          </p:cNvPr>
          <p:cNvSpPr txBox="1"/>
          <p:nvPr/>
        </p:nvSpPr>
        <p:spPr>
          <a:xfrm>
            <a:off x="1424637" y="2652634"/>
            <a:ext cx="11288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latin typeface="Helvetica" pitchFamily="2" charset="0"/>
              </a:rPr>
              <a:t>Pb+Pb</a:t>
            </a:r>
            <a:r>
              <a:rPr lang="en-US" sz="1200" i="1" dirty="0">
                <a:latin typeface="Helvetica" pitchFamily="2" charset="0"/>
              </a:rPr>
              <a:t> 6-8 </a:t>
            </a:r>
            <a:r>
              <a:rPr lang="en-US" sz="1200" i="1" dirty="0" err="1">
                <a:latin typeface="Helvetica" pitchFamily="2" charset="0"/>
              </a:rPr>
              <a:t>fm</a:t>
            </a:r>
            <a:endParaRPr lang="en-US" sz="1200" i="1" dirty="0"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80A1A8-DF5F-D140-B2E4-3337008E8E7F}"/>
              </a:ext>
            </a:extLst>
          </p:cNvPr>
          <p:cNvSpPr txBox="1"/>
          <p:nvPr/>
        </p:nvSpPr>
        <p:spPr>
          <a:xfrm>
            <a:off x="4007582" y="2668316"/>
            <a:ext cx="10711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Helvetica" pitchFamily="2" charset="0"/>
              </a:rPr>
              <a:t>Charm quark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991DAB-5563-4A49-B08F-02B9771CA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800" y="2157334"/>
            <a:ext cx="26416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112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E8CB7-B285-4244-B900-3236A533C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HQ diffusion (charm quark)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BCDA9-2BE4-A347-B693-F82FC2A68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F0172C-4D6A-114B-8AAD-B2460782E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791135"/>
            <a:ext cx="7620000" cy="215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7DDC21-4B81-F245-ADA1-E62160C6F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466896"/>
            <a:ext cx="7620000" cy="2159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F3084B-0CB8-F349-A984-640AE907E22F}"/>
              </a:ext>
            </a:extLst>
          </p:cNvPr>
          <p:cNvSpPr txBox="1"/>
          <p:nvPr/>
        </p:nvSpPr>
        <p:spPr>
          <a:xfrm>
            <a:off x="1424637" y="2652634"/>
            <a:ext cx="11288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latin typeface="Helvetica" pitchFamily="2" charset="0"/>
              </a:rPr>
              <a:t>Pb+Pb</a:t>
            </a:r>
            <a:r>
              <a:rPr lang="en-US" sz="1200" i="1" dirty="0">
                <a:latin typeface="Helvetica" pitchFamily="2" charset="0"/>
              </a:rPr>
              <a:t> 6-8 </a:t>
            </a:r>
            <a:r>
              <a:rPr lang="en-US" sz="1200" i="1" dirty="0" err="1">
                <a:latin typeface="Helvetica" pitchFamily="2" charset="0"/>
              </a:rPr>
              <a:t>fm</a:t>
            </a:r>
            <a:endParaRPr lang="en-US" sz="1200" i="1" dirty="0">
              <a:latin typeface="Helvetica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8259AB-4CE8-7849-9E4B-07C6B1AEE00B}"/>
              </a:ext>
            </a:extLst>
          </p:cNvPr>
          <p:cNvSpPr txBox="1"/>
          <p:nvPr/>
        </p:nvSpPr>
        <p:spPr>
          <a:xfrm>
            <a:off x="1475933" y="328396"/>
            <a:ext cx="10262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latin typeface="Helvetica" pitchFamily="2" charset="0"/>
              </a:rPr>
              <a:t>p+Pb</a:t>
            </a:r>
            <a:r>
              <a:rPr lang="en-US" sz="1200" i="1" dirty="0">
                <a:latin typeface="Helvetica" pitchFamily="2" charset="0"/>
              </a:rPr>
              <a:t> 0-2 </a:t>
            </a:r>
            <a:r>
              <a:rPr lang="en-US" sz="1200" i="1" dirty="0" err="1">
                <a:latin typeface="Helvetica" pitchFamily="2" charset="0"/>
              </a:rPr>
              <a:t>fm</a:t>
            </a:r>
            <a:endParaRPr lang="en-US" sz="1200" i="1" dirty="0"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A06F28-F035-304C-AB33-7A261019EF28}"/>
              </a:ext>
            </a:extLst>
          </p:cNvPr>
          <p:cNvSpPr txBox="1"/>
          <p:nvPr/>
        </p:nvSpPr>
        <p:spPr>
          <a:xfrm>
            <a:off x="4007582" y="2668316"/>
            <a:ext cx="10711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Helvetica" pitchFamily="2" charset="0"/>
              </a:rPr>
              <a:t>Charm quark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425AD5-C98C-8D40-8540-6776B0892DF0}"/>
              </a:ext>
            </a:extLst>
          </p:cNvPr>
          <p:cNvSpPr txBox="1"/>
          <p:nvPr/>
        </p:nvSpPr>
        <p:spPr>
          <a:xfrm>
            <a:off x="4007582" y="328396"/>
            <a:ext cx="10711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Helvetica" pitchFamily="2" charset="0"/>
              </a:rPr>
              <a:t>Charm quark</a:t>
            </a:r>
          </a:p>
        </p:txBody>
      </p:sp>
    </p:spTree>
    <p:extLst>
      <p:ext uri="{BB962C8B-B14F-4D97-AF65-F5344CB8AC3E}">
        <p14:creationId xmlns:p14="http://schemas.microsoft.com/office/powerpoint/2010/main" val="4007300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E8CB7-B285-4244-B900-3236A533C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HQ diffusion (charm vs bottom)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BCDA9-2BE4-A347-B693-F82FC2A68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F0172C-4D6A-114B-8AAD-B2460782E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466895"/>
            <a:ext cx="7620000" cy="215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1FA10E-0D17-4C4C-98AA-075337590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586" y="2792152"/>
            <a:ext cx="7616414" cy="21579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A1F216-22F2-C746-9481-E390696D8691}"/>
              </a:ext>
            </a:extLst>
          </p:cNvPr>
          <p:cNvSpPr txBox="1"/>
          <p:nvPr/>
        </p:nvSpPr>
        <p:spPr>
          <a:xfrm>
            <a:off x="4007582" y="2668316"/>
            <a:ext cx="10983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Helvetica" pitchFamily="2" charset="0"/>
              </a:rPr>
              <a:t>Bottom quark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18BF12-359C-364E-AE3D-EC5865534A91}"/>
              </a:ext>
            </a:extLst>
          </p:cNvPr>
          <p:cNvSpPr txBox="1"/>
          <p:nvPr/>
        </p:nvSpPr>
        <p:spPr>
          <a:xfrm>
            <a:off x="4007582" y="328396"/>
            <a:ext cx="10711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Helvetica" pitchFamily="2" charset="0"/>
              </a:rPr>
              <a:t>Charm quark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C38D8D-E850-1F42-8534-BA946C694D57}"/>
              </a:ext>
            </a:extLst>
          </p:cNvPr>
          <p:cNvSpPr txBox="1"/>
          <p:nvPr/>
        </p:nvSpPr>
        <p:spPr>
          <a:xfrm>
            <a:off x="1424637" y="2652634"/>
            <a:ext cx="11288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latin typeface="Helvetica" pitchFamily="2" charset="0"/>
              </a:rPr>
              <a:t>Pb+Pb</a:t>
            </a:r>
            <a:r>
              <a:rPr lang="en-US" sz="1200" i="1" dirty="0">
                <a:latin typeface="Helvetica" pitchFamily="2" charset="0"/>
              </a:rPr>
              <a:t> 6-8 </a:t>
            </a:r>
            <a:r>
              <a:rPr lang="en-US" sz="1200" i="1" dirty="0" err="1">
                <a:latin typeface="Helvetica" pitchFamily="2" charset="0"/>
              </a:rPr>
              <a:t>fm</a:t>
            </a:r>
            <a:endParaRPr lang="en-US" sz="1200" i="1" dirty="0">
              <a:latin typeface="Helvetic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F0BC10-4C4A-DC40-96BA-EB69F57D49F6}"/>
              </a:ext>
            </a:extLst>
          </p:cNvPr>
          <p:cNvSpPr txBox="1"/>
          <p:nvPr/>
        </p:nvSpPr>
        <p:spPr>
          <a:xfrm>
            <a:off x="1424637" y="330214"/>
            <a:ext cx="11288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latin typeface="Helvetica" pitchFamily="2" charset="0"/>
              </a:rPr>
              <a:t>Pb+Pb</a:t>
            </a:r>
            <a:r>
              <a:rPr lang="en-US" sz="1200" i="1" dirty="0">
                <a:latin typeface="Helvetica" pitchFamily="2" charset="0"/>
              </a:rPr>
              <a:t> 6-8 </a:t>
            </a:r>
            <a:r>
              <a:rPr lang="en-US" sz="1200" i="1" dirty="0" err="1">
                <a:latin typeface="Helvetica" pitchFamily="2" charset="0"/>
              </a:rPr>
              <a:t>fm</a:t>
            </a:r>
            <a:endParaRPr lang="en-US" sz="1200" i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61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5FE8E-393F-6F48-8C99-2940F789D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SHINCHON School in 2020/Jan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08683-E5C7-3249-96AE-1927360DB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SHINCHON School at PNU</a:t>
            </a:r>
          </a:p>
          <a:p>
            <a:pPr lvl="1"/>
            <a:r>
              <a:rPr lang="en-US" dirty="0"/>
              <a:t>~15 participants to learn basic software/code for MC simulation</a:t>
            </a:r>
            <a:br>
              <a:rPr lang="en-US" dirty="0"/>
            </a:br>
            <a:r>
              <a:rPr lang="en-US" dirty="0"/>
              <a:t>MC Glauber, IP-</a:t>
            </a:r>
            <a:r>
              <a:rPr lang="en-US" dirty="0" err="1"/>
              <a:t>Glasma</a:t>
            </a:r>
            <a:r>
              <a:rPr lang="en-US" dirty="0"/>
              <a:t>, SONIC, MUSIC, HQ diffusion</a:t>
            </a:r>
          </a:p>
          <a:p>
            <a:pPr lvl="1"/>
            <a:r>
              <a:rPr lang="en-US" dirty="0"/>
              <a:t>indico page:</a:t>
            </a:r>
            <a:br>
              <a:rPr lang="en-US" dirty="0"/>
            </a:br>
            <a:r>
              <a:rPr lang="en-US" dirty="0">
                <a:hlinkClick r:id="rId2"/>
              </a:rPr>
              <a:t>https://n-ext.inha.ac.kr/event/382/</a:t>
            </a:r>
            <a:endParaRPr lang="en-US" dirty="0"/>
          </a:p>
          <a:p>
            <a:pPr lvl="1"/>
            <a:r>
              <a:rPr lang="en-US" dirty="0"/>
              <a:t>Instruction slides:</a:t>
            </a:r>
            <a:br>
              <a:rPr lang="en-US" dirty="0"/>
            </a:br>
            <a:r>
              <a:rPr lang="en-US" dirty="0">
                <a:hlinkClick r:id="rId3"/>
              </a:rPr>
              <a:t>https://docs.google.com/presentation/d/1qxnRDLZ_hsXlv39KJ8kSWfxR7fegsIeYogIX0ZzH6Qk/edit?usp=sharing</a:t>
            </a:r>
            <a:endParaRPr lang="en-US" dirty="0"/>
          </a:p>
          <a:p>
            <a:pPr lvl="1"/>
            <a:r>
              <a:rPr lang="en-US" dirty="0"/>
              <a:t>Git repository</a:t>
            </a:r>
            <a:br>
              <a:rPr lang="en-US" dirty="0"/>
            </a:br>
            <a:r>
              <a:rPr lang="en-US" dirty="0">
                <a:hlinkClick r:id="rId4"/>
              </a:rPr>
              <a:t>https://github.com/sh-lim/SHINCHON</a:t>
            </a:r>
            <a:endParaRPr lang="en-US" dirty="0"/>
          </a:p>
          <a:p>
            <a:pPr lvl="1"/>
            <a:r>
              <a:rPr lang="en-US" dirty="0"/>
              <a:t>Slack workspace</a:t>
            </a:r>
            <a:br>
              <a:rPr lang="en-US" dirty="0"/>
            </a:br>
            <a:r>
              <a:rPr lang="en-US" dirty="0" err="1"/>
              <a:t>mcshinchon.slack.com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23C96A-CA31-C348-A1B8-09D2032C0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 descr="A group of people standing in front of a crowd posing for the camera&#10;&#10;Description automatically generated">
            <a:extLst>
              <a:ext uri="{FF2B5EF4-FFF2-40B4-BE49-F238E27FC236}">
                <a16:creationId xmlns:a16="http://schemas.microsoft.com/office/drawing/2014/main" id="{12DBCB55-8121-AB41-87BC-F0A5C7B11E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0" y="2206936"/>
            <a:ext cx="3657600" cy="27432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2A9FD8D-3350-A94D-9194-17F7333B5F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884897"/>
            <a:ext cx="3037114" cy="224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596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8B57A-CADB-FB4B-B7E7-07F98B913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with J.H. Hong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54DD9-CBFF-244B-8DB1-ED1FA5B49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Currently, the theoretical calculation procedure is not suitable for even-by-event MC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5F6C1-4DA1-DF45-8382-13FBBF163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212452-B190-904A-AAA2-383BEEDF3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96" y="659550"/>
            <a:ext cx="4572000" cy="8742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E06741-B100-174A-AD9D-FD700EEF91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1" b="2342"/>
          <a:stretch/>
        </p:blipFill>
        <p:spPr>
          <a:xfrm>
            <a:off x="0" y="2262275"/>
            <a:ext cx="3017520" cy="25975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DE6AE0-AA40-5F4B-874E-B8BCE13A7C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03" r="2792" b="1733"/>
          <a:stretch/>
        </p:blipFill>
        <p:spPr>
          <a:xfrm>
            <a:off x="6126480" y="2262274"/>
            <a:ext cx="3017520" cy="25975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3737DD-D0E5-5244-B006-7EAD164491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80" t="1328" r="2216" b="1330"/>
          <a:stretch/>
        </p:blipFill>
        <p:spPr>
          <a:xfrm>
            <a:off x="3063240" y="2262274"/>
            <a:ext cx="3017520" cy="25975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E7E79C-1CA0-F346-9754-D5DAA4B1B8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655162"/>
            <a:ext cx="4572000" cy="102310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A2E1BE-9D1A-864E-8C9F-1EB5407AC6E9}"/>
              </a:ext>
            </a:extLst>
          </p:cNvPr>
          <p:cNvCxnSpPr>
            <a:endCxn id="6" idx="0"/>
          </p:cNvCxnSpPr>
          <p:nvPr/>
        </p:nvCxnSpPr>
        <p:spPr>
          <a:xfrm flipH="1">
            <a:off x="1508760" y="1096666"/>
            <a:ext cx="1130745" cy="11656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323D4D9-11D0-0C4F-BBFB-7455B116D5AE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2422689" y="1533783"/>
            <a:ext cx="2149311" cy="72849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434B40E-9665-8B44-9964-C608B0C7C187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3284416" y="1517483"/>
            <a:ext cx="4350824" cy="74479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2B0BC2E-1DF9-0545-87B8-09CDD7C0916F}"/>
              </a:ext>
            </a:extLst>
          </p:cNvPr>
          <p:cNvSpPr/>
          <p:nvPr/>
        </p:nvSpPr>
        <p:spPr>
          <a:xfrm>
            <a:off x="0" y="1926237"/>
            <a:ext cx="165622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i="1" dirty="0">
                <a:solidFill>
                  <a:srgbClr val="231F2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Phys. </a:t>
            </a:r>
            <a:r>
              <a:rPr lang="en-US" sz="800" i="1" dirty="0">
                <a:solidFill>
                  <a:srgbClr val="231F2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Lett. B 801 (2020) 135147</a:t>
            </a:r>
            <a:endParaRPr lang="en-US" sz="800" i="1" dirty="0">
              <a:solidFill>
                <a:srgbClr val="231F2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9262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8B57A-CADB-FB4B-B7E7-07F98B913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with J.H. Hong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54DD9-CBFF-244B-8DB1-ED1FA5B49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Currently, the theoretical calculation procedure is not suitable for even-by-event MC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5F6C1-4DA1-DF45-8382-13FBBF163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212452-B190-904A-AAA2-383BEEDF3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96" y="659550"/>
            <a:ext cx="4572000" cy="8742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E7E79C-1CA0-F346-9754-D5DAA4B1B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655162"/>
            <a:ext cx="4572000" cy="10231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E0F4161-EDE8-4B41-AE91-DFAE28A4DA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6" r="1" b="2462"/>
          <a:stretch/>
        </p:blipFill>
        <p:spPr>
          <a:xfrm>
            <a:off x="0" y="2215541"/>
            <a:ext cx="3017520" cy="270447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62A148F-5BC8-6548-A776-136F98381C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727" b="52448"/>
          <a:stretch/>
        </p:blipFill>
        <p:spPr>
          <a:xfrm>
            <a:off x="3063240" y="2272750"/>
            <a:ext cx="3017520" cy="24475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A74077E-8E4B-B340-9729-C5FEBB3F09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2381" b="1846"/>
          <a:stretch/>
        </p:blipFill>
        <p:spPr>
          <a:xfrm>
            <a:off x="6103620" y="2275468"/>
            <a:ext cx="3017520" cy="244483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48F220A-BAC9-D244-8F8F-5C9F6B9758C2}"/>
              </a:ext>
            </a:extLst>
          </p:cNvPr>
          <p:cNvSpPr/>
          <p:nvPr/>
        </p:nvSpPr>
        <p:spPr>
          <a:xfrm>
            <a:off x="0" y="1926239"/>
            <a:ext cx="165622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i="1" dirty="0">
                <a:solidFill>
                  <a:srgbClr val="231F2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Phys. </a:t>
            </a:r>
            <a:r>
              <a:rPr lang="en-US" sz="800" i="1" dirty="0">
                <a:solidFill>
                  <a:srgbClr val="231F2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Lett. B 801 (2020) 135147</a:t>
            </a:r>
            <a:endParaRPr lang="en-US" sz="800" i="1" dirty="0">
              <a:solidFill>
                <a:srgbClr val="231F2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746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8B57A-CADB-FB4B-B7E7-07F98B913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with J.H. Hong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54DD9-CBFF-244B-8DB1-ED1FA5B49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initial study, plan to implement </a:t>
            </a:r>
          </a:p>
          <a:p>
            <a:pPr lvl="1"/>
            <a:r>
              <a:rPr lang="en-US" dirty="0"/>
              <a:t>Time-dependent temperature profile from 2+1D hydrodynamic simulation</a:t>
            </a:r>
          </a:p>
          <a:p>
            <a:pPr lvl="1"/>
            <a:r>
              <a:rPr lang="en-US" dirty="0"/>
              <a:t>Time-dependent b-quark </a:t>
            </a:r>
            <a:r>
              <a:rPr lang="en-US" dirty="0" err="1"/>
              <a:t>dN</a:t>
            </a:r>
            <a:r>
              <a:rPr lang="en-US" dirty="0"/>
              <a:t>/</a:t>
            </a:r>
            <a:r>
              <a:rPr lang="en-US" dirty="0" err="1"/>
              <a:t>dp</a:t>
            </a:r>
            <a:r>
              <a:rPr lang="en-US" baseline="-25000" dirty="0" err="1"/>
              <a:t>T</a:t>
            </a:r>
            <a:r>
              <a:rPr lang="en-US" dirty="0"/>
              <a:t> from Langevin framework</a:t>
            </a:r>
          </a:p>
          <a:p>
            <a:pPr lvl="1"/>
            <a:r>
              <a:rPr lang="en-US" dirty="0"/>
              <a:t>Study in different centrality of different initial geometry, medium property, and b-quark density</a:t>
            </a:r>
          </a:p>
          <a:p>
            <a:pPr lvl="1"/>
            <a:r>
              <a:rPr lang="en-US" dirty="0"/>
              <a:t>3+1D with MUSIC?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5F6C1-4DA1-DF45-8382-13FBBF163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DE6AE0-AA40-5F4B-874E-B8BCE13A7C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03" r="2792" b="1733"/>
          <a:stretch/>
        </p:blipFill>
        <p:spPr>
          <a:xfrm>
            <a:off x="6126480" y="2262274"/>
            <a:ext cx="3017520" cy="25975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B0BE0BF-82C7-CD4D-8989-FA3293485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2262273"/>
            <a:ext cx="6035040" cy="21680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1789C6F-B051-614F-B806-865A9C5E1549}"/>
              </a:ext>
            </a:extLst>
          </p:cNvPr>
          <p:cNvSpPr txBox="1"/>
          <p:nvPr/>
        </p:nvSpPr>
        <p:spPr>
          <a:xfrm>
            <a:off x="91440" y="1985273"/>
            <a:ext cx="25891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From lecture slides at the school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2730E2-5916-204E-8438-5B690CBFB55D}"/>
              </a:ext>
            </a:extLst>
          </p:cNvPr>
          <p:cNvSpPr/>
          <p:nvPr/>
        </p:nvSpPr>
        <p:spPr>
          <a:xfrm>
            <a:off x="7487777" y="2064258"/>
            <a:ext cx="165622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i="1" dirty="0">
                <a:solidFill>
                  <a:srgbClr val="231F20"/>
                </a:solidFill>
                <a:effectLst/>
                <a:latin typeface="Malgun Gothic" panose="020B0503020000020004" pitchFamily="34" charset="-127"/>
                <a:ea typeface="Malgun Gothic" panose="020B0503020000020004" pitchFamily="34" charset="-127"/>
              </a:rPr>
              <a:t>Phys. </a:t>
            </a:r>
            <a:r>
              <a:rPr lang="en-US" sz="800" i="1" dirty="0">
                <a:solidFill>
                  <a:srgbClr val="231F2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Lett. B 801 (2020) 135147</a:t>
            </a:r>
            <a:endParaRPr lang="en-US" sz="800" i="1" dirty="0">
              <a:solidFill>
                <a:srgbClr val="231F2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25003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8B57A-CADB-FB4B-B7E7-07F98B913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54DD9-CBFF-244B-8DB1-ED1FA5B49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Reproduce the nuclear modification factor in MC (medium from hydro simulation)</a:t>
            </a:r>
          </a:p>
          <a:p>
            <a:pPr lvl="1"/>
            <a:r>
              <a:rPr lang="en-US" dirty="0"/>
              <a:t>Sample temperature dependent thermal width based on hydro simulation</a:t>
            </a:r>
          </a:p>
          <a:p>
            <a:pPr lvl="1"/>
            <a:r>
              <a:rPr lang="en-US" dirty="0"/>
              <a:t>Calculate disassociation rate (R</a:t>
            </a:r>
            <a:r>
              <a:rPr lang="en-US" baseline="-25000" dirty="0"/>
              <a:t>AA</a:t>
            </a:r>
            <a:r>
              <a:rPr lang="en-US" dirty="0"/>
              <a:t>) at different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5F6C1-4DA1-DF45-8382-13FBBF163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17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465D97-DA68-1743-B7F6-EB6F0D70F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96" y="1158666"/>
            <a:ext cx="4572000" cy="8742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1F5078-3861-E242-9BE9-040C7B127A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1" b="2342"/>
          <a:stretch/>
        </p:blipFill>
        <p:spPr>
          <a:xfrm>
            <a:off x="0" y="2346358"/>
            <a:ext cx="3017520" cy="25975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C5E295-F38E-324C-959F-A33C298CA4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727" b="52448"/>
          <a:stretch/>
        </p:blipFill>
        <p:spPr>
          <a:xfrm>
            <a:off x="3063240" y="2356833"/>
            <a:ext cx="3017520" cy="244755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85F664-ECA1-734B-A833-D6334F108F53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1508760" y="1595782"/>
            <a:ext cx="1350054" cy="75057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36987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8B57A-CADB-FB4B-B7E7-07F98B913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54DD9-CBFF-244B-8DB1-ED1FA5B49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up the general MC framework in the KISTI computing farm for ALICE</a:t>
            </a:r>
          </a:p>
          <a:p>
            <a:pPr lvl="1"/>
            <a:r>
              <a:rPr lang="en-US" dirty="0"/>
              <a:t>Tested sources have been added into the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en-US" dirty="0"/>
          </a:p>
          <a:p>
            <a:r>
              <a:rPr lang="en-US" dirty="0"/>
              <a:t>Bi-weekly meeting for code development</a:t>
            </a:r>
          </a:p>
          <a:p>
            <a:pPr lvl="1"/>
            <a:r>
              <a:rPr lang="en-US" dirty="0"/>
              <a:t>Wed. 2:00 pm</a:t>
            </a:r>
          </a:p>
          <a:p>
            <a:pPr lvl="1"/>
            <a:r>
              <a:rPr lang="en-US" dirty="0"/>
              <a:t>Participants: </a:t>
            </a:r>
            <a:r>
              <a:rPr lang="ko-KR" altLang="en-US" dirty="0"/>
              <a:t>박재범</a:t>
            </a:r>
            <a:r>
              <a:rPr lang="en-US" altLang="ko-KR" dirty="0"/>
              <a:t>(</a:t>
            </a:r>
            <a:r>
              <a:rPr lang="ko-KR" altLang="en-US" dirty="0"/>
              <a:t>고려대</a:t>
            </a:r>
            <a:r>
              <a:rPr lang="en-US" altLang="ko-KR" dirty="0"/>
              <a:t>), </a:t>
            </a:r>
            <a:r>
              <a:rPr lang="ko-KR" altLang="en-US" dirty="0"/>
              <a:t>김준이</a:t>
            </a:r>
            <a:r>
              <a:rPr lang="en-US" altLang="ko-KR" dirty="0"/>
              <a:t>(</a:t>
            </a:r>
            <a:r>
              <a:rPr lang="ko-KR" altLang="en-US" dirty="0"/>
              <a:t>전북대</a:t>
            </a:r>
            <a:r>
              <a:rPr lang="en-US" altLang="ko-KR" dirty="0"/>
              <a:t>), </a:t>
            </a:r>
            <a:r>
              <a:rPr lang="ko-KR" altLang="en-US" dirty="0" err="1"/>
              <a:t>서진주</a:t>
            </a:r>
            <a:r>
              <a:rPr lang="en-US" altLang="ko-KR" dirty="0"/>
              <a:t>(</a:t>
            </a:r>
            <a:r>
              <a:rPr lang="ko-KR" altLang="en-US" dirty="0"/>
              <a:t>인하대</a:t>
            </a:r>
            <a:r>
              <a:rPr lang="en-US" altLang="ko-KR" dirty="0"/>
              <a:t>) </a:t>
            </a:r>
          </a:p>
          <a:p>
            <a:pPr lvl="1"/>
            <a:endParaRPr lang="en-US" dirty="0"/>
          </a:p>
          <a:p>
            <a:r>
              <a:rPr lang="en-US" dirty="0"/>
              <a:t>Working on tuning the MC configuration for </a:t>
            </a:r>
            <a:r>
              <a:rPr lang="en-US" dirty="0" err="1"/>
              <a:t>Pb+Pb</a:t>
            </a:r>
            <a:r>
              <a:rPr lang="en-US" dirty="0"/>
              <a:t> collision at the LHC energies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5F6C1-4DA1-DF45-8382-13FBBF163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18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A25E81-248F-D642-AE59-CD6F71D91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1529" y="2500849"/>
            <a:ext cx="3075878" cy="2286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0AB9503-1B50-AF4F-9234-9E61678E0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8" y="2500849"/>
            <a:ext cx="3222107" cy="2286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106C4A3-C480-BE4B-854A-B9E32747C8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564" y="2620594"/>
            <a:ext cx="2286000" cy="1637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5AB8011-30A7-A340-9AEC-6AF58E31D4FC}"/>
              </a:ext>
            </a:extLst>
          </p:cNvPr>
          <p:cNvSpPr txBox="1"/>
          <p:nvPr/>
        </p:nvSpPr>
        <p:spPr>
          <a:xfrm>
            <a:off x="533965" y="4776338"/>
            <a:ext cx="25170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scaler from MC Glauber to SONIC input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919666-27C0-9741-9A20-30CAC3BCD6EC}"/>
              </a:ext>
            </a:extLst>
          </p:cNvPr>
          <p:cNvSpPr txBox="1"/>
          <p:nvPr/>
        </p:nvSpPr>
        <p:spPr>
          <a:xfrm>
            <a:off x="4101781" y="4772154"/>
            <a:ext cx="17764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N</a:t>
            </a:r>
            <a:r>
              <a:rPr lang="en-US" sz="1000" baseline="-250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part</a:t>
            </a:r>
            <a:r>
              <a:rPr lang="en-US" sz="1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dependence in SONIC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8799CBB-8CD0-DE45-8D86-16938AAF9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0501" y="2496621"/>
            <a:ext cx="2513865" cy="2286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B85A4A-589B-6B44-9D7A-AC7CFC871AF0}"/>
              </a:ext>
            </a:extLst>
          </p:cNvPr>
          <p:cNvSpPr/>
          <p:nvPr/>
        </p:nvSpPr>
        <p:spPr>
          <a:xfrm>
            <a:off x="7172946" y="3531899"/>
            <a:ext cx="180850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i="1" dirty="0">
                <a:solidFill>
                  <a:srgbClr val="231F2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Phys. Rev. Lett. 116, 222302 (2016)</a:t>
            </a:r>
            <a:endParaRPr lang="en-US" sz="800" i="1" dirty="0">
              <a:solidFill>
                <a:srgbClr val="231F2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DA2B84-1157-F44F-A62E-BD17A30F86FC}"/>
              </a:ext>
            </a:extLst>
          </p:cNvPr>
          <p:cNvSpPr txBox="1"/>
          <p:nvPr/>
        </p:nvSpPr>
        <p:spPr>
          <a:xfrm>
            <a:off x="1848639" y="4266587"/>
            <a:ext cx="13532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Done by </a:t>
            </a:r>
            <a:r>
              <a:rPr lang="en-US" sz="10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Junlee</a:t>
            </a:r>
            <a:r>
              <a:rPr lang="en-US" sz="1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Kim</a:t>
            </a:r>
          </a:p>
        </p:txBody>
      </p:sp>
    </p:spTree>
    <p:extLst>
      <p:ext uri="{BB962C8B-B14F-4D97-AF65-F5344CB8AC3E}">
        <p14:creationId xmlns:p14="http://schemas.microsoft.com/office/powerpoint/2010/main" val="2959575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AB1B9-47DB-2744-8AB1-B931A16CE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 simulation for heavy quarks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401CD-2ECD-E746-BD92-FF8226EBA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Heavy quarks are mostly produced in the early stage of HI collisions</a:t>
            </a:r>
          </a:p>
          <a:p>
            <a:pPr lvl="1"/>
            <a:r>
              <a:rPr lang="en-US" dirty="0">
                <a:sym typeface="Wingdings" pitchFamily="2" charset="2"/>
              </a:rPr>
              <a:t>Inside full evolution of the QGP</a:t>
            </a:r>
          </a:p>
          <a:p>
            <a:r>
              <a:rPr lang="en-US" dirty="0">
                <a:sym typeface="Wingdings" pitchFamily="2" charset="2"/>
              </a:rPr>
              <a:t>There are several theoretical frameworks for HQ considering radiative and collisional energy loss</a:t>
            </a:r>
          </a:p>
          <a:p>
            <a:pPr lvl="1"/>
            <a:r>
              <a:rPr lang="en-US" dirty="0">
                <a:sym typeface="Wingdings" pitchFamily="2" charset="2"/>
              </a:rPr>
              <a:t>Successfully describe D-meson R</a:t>
            </a:r>
            <a:r>
              <a:rPr lang="en-US" baseline="-25000" dirty="0">
                <a:sym typeface="Wingdings" pitchFamily="2" charset="2"/>
              </a:rPr>
              <a:t>AA</a:t>
            </a:r>
            <a:r>
              <a:rPr lang="en-US" dirty="0">
                <a:sym typeface="Wingdings" pitchFamily="2" charset="2"/>
              </a:rPr>
              <a:t> and v</a:t>
            </a:r>
            <a:r>
              <a:rPr lang="en-US" baseline="-25000" dirty="0">
                <a:sym typeface="Wingdings" pitchFamily="2" charset="2"/>
              </a:rPr>
              <a:t>2</a:t>
            </a:r>
            <a:r>
              <a:rPr lang="en-US" dirty="0">
                <a:sym typeface="Wingdings" pitchFamily="2" charset="2"/>
              </a:rPr>
              <a:t> simultaneously in HI collisions</a:t>
            </a:r>
          </a:p>
          <a:p>
            <a:r>
              <a:rPr lang="en-US" dirty="0">
                <a:sym typeface="Wingdings" pitchFamily="2" charset="2"/>
              </a:rPr>
              <a:t>MC for heavy quarks will be useful to compare with the data more differentially </a:t>
            </a:r>
          </a:p>
          <a:p>
            <a:pPr lvl="1"/>
            <a:r>
              <a:rPr lang="en-US" dirty="0">
                <a:sym typeface="Wingdings" pitchFamily="2" charset="2"/>
              </a:rPr>
              <a:t>Angular correlation, jet sub-structure, and others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F6C800-818F-2846-B08E-8D2128F7C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AF20BF-685B-D845-B310-834147A55B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118003" y="2206935"/>
            <a:ext cx="2907267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90B197-F6F5-8B40-89EF-D72821DD6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5269" y="2206935"/>
            <a:ext cx="3975731" cy="27432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942540F-DB7A-114C-B9EF-F0811D1D429A}"/>
              </a:ext>
            </a:extLst>
          </p:cNvPr>
          <p:cNvSpPr/>
          <p:nvPr/>
        </p:nvSpPr>
        <p:spPr>
          <a:xfrm>
            <a:off x="6913843" y="4842414"/>
            <a:ext cx="108715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JHEP 10 (2018) 174</a:t>
            </a:r>
            <a:endParaRPr lang="en-US" sz="800" i="1" dirty="0"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11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AB1B9-47DB-2744-8AB1-B931A16CE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results on B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l-GR" dirty="0">
                <a:sym typeface="Wingdings" pitchFamily="2" charset="2"/>
              </a:rPr>
              <a:t>μ</a:t>
            </a:r>
            <a:r>
              <a:rPr lang="en-US" dirty="0"/>
              <a:t>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401CD-2ECD-E746-BD92-FF8226EBA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ym typeface="Wingdings" pitchFamily="2" charset="2"/>
              </a:rPr>
              <a:t>New results on charm and bottom muon flow (arXiv:2003.03565)</a:t>
            </a:r>
          </a:p>
          <a:p>
            <a:r>
              <a:rPr lang="en-US" dirty="0">
                <a:sym typeface="Wingdings" pitchFamily="2" charset="2"/>
              </a:rPr>
              <a:t>Non-zero v</a:t>
            </a:r>
            <a:r>
              <a:rPr lang="en-US" baseline="-25000" dirty="0">
                <a:sym typeface="Wingdings" pitchFamily="2" charset="2"/>
              </a:rPr>
              <a:t>2</a:t>
            </a:r>
            <a:r>
              <a:rPr lang="en-US" dirty="0">
                <a:sym typeface="Wingdings" pitchFamily="2" charset="2"/>
              </a:rPr>
              <a:t> for bottom muon</a:t>
            </a:r>
          </a:p>
          <a:p>
            <a:r>
              <a:rPr lang="en-US" dirty="0">
                <a:sym typeface="Wingdings" pitchFamily="2" charset="2"/>
              </a:rPr>
              <a:t>Smaller bottom muon v</a:t>
            </a:r>
            <a:r>
              <a:rPr lang="en-US" baseline="-25000" dirty="0">
                <a:sym typeface="Wingdings" pitchFamily="2" charset="2"/>
              </a:rPr>
              <a:t>2</a:t>
            </a:r>
            <a:r>
              <a:rPr lang="en-US" dirty="0">
                <a:sym typeface="Wingdings" pitchFamily="2" charset="2"/>
              </a:rPr>
              <a:t> than charm muon v</a:t>
            </a:r>
            <a:r>
              <a:rPr lang="en-US" baseline="-25000" dirty="0">
                <a:sym typeface="Wingdings" pitchFamily="2" charset="2"/>
              </a:rPr>
              <a:t>2</a:t>
            </a:r>
            <a:r>
              <a:rPr lang="en-US" dirty="0">
                <a:sym typeface="Wingdings" pitchFamily="2" charset="2"/>
              </a:rPr>
              <a:t> at lower </a:t>
            </a:r>
            <a:r>
              <a:rPr lang="en-US" dirty="0" err="1">
                <a:sym typeface="Wingdings" pitchFamily="2" charset="2"/>
              </a:rPr>
              <a:t>p</a:t>
            </a:r>
            <a:r>
              <a:rPr lang="en-US" baseline="-25000" dirty="0" err="1">
                <a:sym typeface="Wingdings" pitchFamily="2" charset="2"/>
              </a:rPr>
              <a:t>T</a:t>
            </a:r>
            <a:r>
              <a:rPr lang="en-US" dirty="0">
                <a:sym typeface="Wingdings" pitchFamily="2" charset="2"/>
              </a:rPr>
              <a:t> but similar at higher </a:t>
            </a:r>
            <a:r>
              <a:rPr lang="en-US" dirty="0" err="1">
                <a:sym typeface="Wingdings" pitchFamily="2" charset="2"/>
              </a:rPr>
              <a:t>p</a:t>
            </a:r>
            <a:r>
              <a:rPr lang="en-US" baseline="-25000" dirty="0" err="1">
                <a:sym typeface="Wingdings" pitchFamily="2" charset="2"/>
              </a:rPr>
              <a:t>T</a:t>
            </a:r>
            <a:endParaRPr lang="en-US" baseline="-25000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F6C800-818F-2846-B08E-8D2128F7C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2F4930-A043-4246-BB11-E06911877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787835"/>
            <a:ext cx="8572500" cy="3162300"/>
          </a:xfrm>
          <a:prstGeom prst="rect">
            <a:avLst/>
          </a:prstGeom>
        </p:spPr>
      </p:pic>
      <p:sp>
        <p:nvSpPr>
          <p:cNvPr id="8" name="Left-Right Arrow 7">
            <a:extLst>
              <a:ext uri="{FF2B5EF4-FFF2-40B4-BE49-F238E27FC236}">
                <a16:creationId xmlns:a16="http://schemas.microsoft.com/office/drawing/2014/main" id="{A12156DE-CC2C-944E-9FEE-FA3DA10D881C}"/>
              </a:ext>
            </a:extLst>
          </p:cNvPr>
          <p:cNvSpPr/>
          <p:nvPr/>
        </p:nvSpPr>
        <p:spPr>
          <a:xfrm>
            <a:off x="980003" y="4583798"/>
            <a:ext cx="872359" cy="178676"/>
          </a:xfrm>
          <a:prstGeom prst="leftRightArrow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97B3BF-E409-FE41-86B0-E0615254CDD5}"/>
              </a:ext>
            </a:extLst>
          </p:cNvPr>
          <p:cNvSpPr txBox="1"/>
          <p:nvPr/>
        </p:nvSpPr>
        <p:spPr>
          <a:xfrm>
            <a:off x="438158" y="4801125"/>
            <a:ext cx="19560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Can be covered by ALICE</a:t>
            </a:r>
          </a:p>
        </p:txBody>
      </p:sp>
    </p:spTree>
    <p:extLst>
      <p:ext uri="{BB962C8B-B14F-4D97-AF65-F5344CB8AC3E}">
        <p14:creationId xmlns:p14="http://schemas.microsoft.com/office/powerpoint/2010/main" val="4078506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AB1B9-47DB-2744-8AB1-B931A16CE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 simulation for heavy quarks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401CD-2ECD-E746-BD92-FF8226EBA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Heavy quarks are mostly produced in the early stage of HI collisions</a:t>
            </a:r>
          </a:p>
          <a:p>
            <a:pPr lvl="1"/>
            <a:r>
              <a:rPr lang="en-US" dirty="0">
                <a:sym typeface="Wingdings" pitchFamily="2" charset="2"/>
              </a:rPr>
              <a:t>Inside full evolution of the QGP</a:t>
            </a:r>
          </a:p>
          <a:p>
            <a:r>
              <a:rPr lang="en-US" dirty="0">
                <a:sym typeface="Wingdings" pitchFamily="2" charset="2"/>
              </a:rPr>
              <a:t>There are several theoretical frameworks for HQ considering radiative and collisional energy loss</a:t>
            </a:r>
          </a:p>
          <a:p>
            <a:pPr lvl="1"/>
            <a:r>
              <a:rPr lang="en-US" dirty="0">
                <a:sym typeface="Wingdings" pitchFamily="2" charset="2"/>
              </a:rPr>
              <a:t>Successfully describe D-meson R</a:t>
            </a:r>
            <a:r>
              <a:rPr lang="en-US" baseline="-25000" dirty="0">
                <a:sym typeface="Wingdings" pitchFamily="2" charset="2"/>
              </a:rPr>
              <a:t>AA</a:t>
            </a:r>
            <a:r>
              <a:rPr lang="en-US" dirty="0">
                <a:sym typeface="Wingdings" pitchFamily="2" charset="2"/>
              </a:rPr>
              <a:t> and v</a:t>
            </a:r>
            <a:r>
              <a:rPr lang="en-US" baseline="-25000" dirty="0">
                <a:sym typeface="Wingdings" pitchFamily="2" charset="2"/>
              </a:rPr>
              <a:t>2</a:t>
            </a:r>
            <a:r>
              <a:rPr lang="en-US" dirty="0">
                <a:sym typeface="Wingdings" pitchFamily="2" charset="2"/>
              </a:rPr>
              <a:t> simultaneously in HI collisions</a:t>
            </a:r>
          </a:p>
          <a:p>
            <a:r>
              <a:rPr lang="en-US" dirty="0">
                <a:sym typeface="Wingdings" pitchFamily="2" charset="2"/>
              </a:rPr>
              <a:t>MC for heavy quarks will be useful to compare with the data more differentially </a:t>
            </a:r>
          </a:p>
          <a:p>
            <a:pPr lvl="1"/>
            <a:r>
              <a:rPr lang="en-US" dirty="0">
                <a:sym typeface="Wingdings" pitchFamily="2" charset="2"/>
              </a:rPr>
              <a:t>Angular correlation, jet sub-structure, and others</a:t>
            </a:r>
          </a:p>
          <a:p>
            <a:r>
              <a:rPr lang="en-US" dirty="0">
                <a:sym typeface="Wingdings" pitchFamily="2" charset="2"/>
              </a:rPr>
              <a:t>More things to understand in small collision systems…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F6C800-818F-2846-B08E-8D2128F7C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8B546E-27F2-1946-BC70-29D5B76E8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278460"/>
            <a:ext cx="4114800" cy="267167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209BF0-7ADC-B84F-8D38-A72E463E9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278460"/>
            <a:ext cx="4114800" cy="190918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0BDDE7A-5368-FE42-9460-61560CC1BC99}"/>
              </a:ext>
            </a:extLst>
          </p:cNvPr>
          <p:cNvSpPr/>
          <p:nvPr/>
        </p:nvSpPr>
        <p:spPr>
          <a:xfrm>
            <a:off x="6878292" y="4187643"/>
            <a:ext cx="1808508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800" i="1" dirty="0">
                <a:solidFill>
                  <a:srgbClr val="231F2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Phys. Rev. Lett. 121, 082301 (2018)</a:t>
            </a:r>
            <a:endParaRPr lang="en-US" sz="800" i="1" dirty="0">
              <a:solidFill>
                <a:srgbClr val="231F20"/>
              </a:solidFill>
              <a:effectLst/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545AA7-F344-E345-A817-54707DD6F743}"/>
              </a:ext>
            </a:extLst>
          </p:cNvPr>
          <p:cNvSpPr/>
          <p:nvPr/>
        </p:nvSpPr>
        <p:spPr>
          <a:xfrm>
            <a:off x="457200" y="4852687"/>
            <a:ext cx="108715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i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JHEP 12 (2019) 092</a:t>
            </a:r>
          </a:p>
        </p:txBody>
      </p:sp>
    </p:spTree>
    <p:extLst>
      <p:ext uri="{BB962C8B-B14F-4D97-AF65-F5344CB8AC3E}">
        <p14:creationId xmlns:p14="http://schemas.microsoft.com/office/powerpoint/2010/main" val="793170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405A4-517D-4D41-9BEF-24FFA3C85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procedure (e.g. JETSCAPE)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BEE343-D977-B048-9ED8-A97133603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428AD9-B31D-6244-B063-990933178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963" y="382658"/>
            <a:ext cx="7312073" cy="4114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1E8B26B-CE5B-B243-93EC-5B1CB373FAEF}"/>
              </a:ext>
            </a:extLst>
          </p:cNvPr>
          <p:cNvSpPr/>
          <p:nvPr/>
        </p:nvSpPr>
        <p:spPr>
          <a:xfrm>
            <a:off x="1295399" y="4539131"/>
            <a:ext cx="6553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itchFamily="2" charset="0"/>
                <a:ea typeface="Malgun Gothic" panose="020B0503020000020004" pitchFamily="34" charset="-127"/>
                <a:hlinkClick r:id="rId3"/>
              </a:rPr>
              <a:t>https://indico.cern.ch/event/792436/contributions/3570550/</a:t>
            </a:r>
            <a:endParaRPr lang="en-US" dirty="0">
              <a:latin typeface="Helvetica" pitchFamily="2" charset="0"/>
              <a:ea typeface="Malgun Gothic" panose="020B05030200000200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B21A2D-7477-1242-9BCA-CEDD6D3C9AD5}"/>
              </a:ext>
            </a:extLst>
          </p:cNvPr>
          <p:cNvSpPr txBox="1"/>
          <p:nvPr/>
        </p:nvSpPr>
        <p:spPr>
          <a:xfrm>
            <a:off x="565018" y="3720659"/>
            <a:ext cx="12925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Initial geometry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29BC78-13E9-D84A-8314-B2FE660300A0}"/>
              </a:ext>
            </a:extLst>
          </p:cNvPr>
          <p:cNvSpPr txBox="1"/>
          <p:nvPr/>
        </p:nvSpPr>
        <p:spPr>
          <a:xfrm>
            <a:off x="3849974" y="3628328"/>
            <a:ext cx="1444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Hydro evolution</a:t>
            </a:r>
          </a:p>
          <a:p>
            <a:pPr algn="ctr"/>
            <a:r>
              <a:rPr 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Medium response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418687-A2C5-2341-919F-EF67C82A4F58}"/>
              </a:ext>
            </a:extLst>
          </p:cNvPr>
          <p:cNvSpPr txBox="1"/>
          <p:nvPr/>
        </p:nvSpPr>
        <p:spPr>
          <a:xfrm>
            <a:off x="1857616" y="3720659"/>
            <a:ext cx="14318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Translation or MC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D3C56F-451F-6249-B712-518D1E619F84}"/>
              </a:ext>
            </a:extLst>
          </p:cNvPr>
          <p:cNvSpPr txBox="1"/>
          <p:nvPr/>
        </p:nvSpPr>
        <p:spPr>
          <a:xfrm>
            <a:off x="5992441" y="3720659"/>
            <a:ext cx="11683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Hadronization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BE0D1F-55B3-9048-A3BC-8B2B1D850128}"/>
              </a:ext>
            </a:extLst>
          </p:cNvPr>
          <p:cNvSpPr txBox="1"/>
          <p:nvPr/>
        </p:nvSpPr>
        <p:spPr>
          <a:xfrm>
            <a:off x="7117549" y="3628325"/>
            <a:ext cx="9271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Hadronic</a:t>
            </a:r>
            <a:br>
              <a:rPr 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interaction</a:t>
            </a:r>
          </a:p>
        </p:txBody>
      </p:sp>
    </p:spTree>
    <p:extLst>
      <p:ext uri="{BB962C8B-B14F-4D97-AF65-F5344CB8AC3E}">
        <p14:creationId xmlns:p14="http://schemas.microsoft.com/office/powerpoint/2010/main" val="1525344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081E3B-4C62-9047-A783-FB091EBAB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963" y="403495"/>
            <a:ext cx="7296462" cy="411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A405A4-517D-4D41-9BEF-24FFA3C85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procedure (e.g. JETSCAPE)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BEE343-D977-B048-9ED8-A97133603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6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E8B26B-CE5B-B243-93EC-5B1CB373FAEF}"/>
              </a:ext>
            </a:extLst>
          </p:cNvPr>
          <p:cNvSpPr/>
          <p:nvPr/>
        </p:nvSpPr>
        <p:spPr>
          <a:xfrm>
            <a:off x="1295399" y="4539131"/>
            <a:ext cx="6553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itchFamily="2" charset="0"/>
                <a:ea typeface="Malgun Gothic" panose="020B0503020000020004" pitchFamily="34" charset="-127"/>
                <a:hlinkClick r:id="rId3"/>
              </a:rPr>
              <a:t>https://indico.cern.ch/event/792436/contributions/3570550/</a:t>
            </a:r>
            <a:endParaRPr lang="en-US" dirty="0">
              <a:latin typeface="Helvetica" pitchFamily="2" charset="0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0072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E8CB7-B285-4244-B900-3236A533C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condition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73D0E-5749-8940-AAF8-F109EE24A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MC Glauber</a:t>
            </a:r>
          </a:p>
          <a:p>
            <a:pPr lvl="1"/>
            <a:r>
              <a:rPr lang="en-US" dirty="0"/>
              <a:t>2D distribution of smeared wounded nucleons in transverse direction</a:t>
            </a:r>
          </a:p>
          <a:p>
            <a:pPr lvl="1"/>
            <a:r>
              <a:rPr lang="en-US" dirty="0"/>
              <a:t>For hydrodynamics simulation, should convert into energy density by multiplying a scale factor</a:t>
            </a:r>
          </a:p>
          <a:p>
            <a:pPr lvl="2"/>
            <a:r>
              <a:rPr lang="en-US" dirty="0">
                <a:sym typeface="Wingdings" pitchFamily="2" charset="2"/>
              </a:rPr>
              <a:t>The scale factor is tuned to match the measured charged particle multiplicity </a:t>
            </a:r>
          </a:p>
          <a:p>
            <a:r>
              <a:rPr lang="en-US" dirty="0">
                <a:sym typeface="Wingdings" pitchFamily="2" charset="2"/>
              </a:rPr>
              <a:t>IP-</a:t>
            </a:r>
            <a:r>
              <a:rPr lang="en-US" dirty="0" err="1">
                <a:sym typeface="Wingdings" pitchFamily="2" charset="2"/>
              </a:rPr>
              <a:t>Glasma</a:t>
            </a:r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Gluon field starting from MC Glauber initial condition</a:t>
            </a:r>
          </a:p>
          <a:p>
            <a:pPr lvl="1"/>
            <a:r>
              <a:rPr lang="en-US" dirty="0">
                <a:sym typeface="Wingdings" pitchFamily="2" charset="2"/>
              </a:rPr>
              <a:t>Time evolution considering weak coupling of gluons </a:t>
            </a:r>
          </a:p>
          <a:p>
            <a:pPr lvl="2"/>
            <a:r>
              <a:rPr lang="en-US" dirty="0">
                <a:sym typeface="Wingdings" pitchFamily="2" charset="2"/>
              </a:rPr>
              <a:t>This is possibly related to the bulk viscosity </a:t>
            </a:r>
          </a:p>
          <a:p>
            <a:pPr lvl="1"/>
            <a:r>
              <a:rPr lang="en-US" dirty="0"/>
              <a:t>Requires another set of scale factor to matched the measured charged particle multiplicity </a:t>
            </a:r>
          </a:p>
          <a:p>
            <a:pPr marL="3429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BCDA9-2BE4-A347-B693-F82FC2A68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0C9D36-5C0D-B24E-8D02-B7C5DD897F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1" y="2595856"/>
            <a:ext cx="3017520" cy="239181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1AA8FAA-4E0E-8B45-B0F2-345CED775B05}"/>
              </a:ext>
            </a:extLst>
          </p:cNvPr>
          <p:cNvSpPr/>
          <p:nvPr/>
        </p:nvSpPr>
        <p:spPr>
          <a:xfrm>
            <a:off x="8512404" y="2469824"/>
            <a:ext cx="631596" cy="289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083952F-E7E1-5D45-B676-6F0D55D02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595856"/>
            <a:ext cx="3017520" cy="2391814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455720-011E-3C4C-9EB4-7C0AED80A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7521" y="2595856"/>
            <a:ext cx="3017520" cy="23918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C19514F-F4BF-2143-AF7C-F4522130F1D2}"/>
              </a:ext>
            </a:extLst>
          </p:cNvPr>
          <p:cNvSpPr txBox="1"/>
          <p:nvPr/>
        </p:nvSpPr>
        <p:spPr>
          <a:xfrm>
            <a:off x="509128" y="2595856"/>
            <a:ext cx="19992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Helvetica" pitchFamily="2" charset="0"/>
              </a:rPr>
              <a:t>MC Glauber </a:t>
            </a:r>
            <a:r>
              <a:rPr lang="en-US" sz="1200" i="1" dirty="0" err="1">
                <a:latin typeface="Helvetica" pitchFamily="2" charset="0"/>
              </a:rPr>
              <a:t>Pb+Pb</a:t>
            </a:r>
            <a:r>
              <a:rPr lang="en-US" sz="1200" i="1" dirty="0">
                <a:latin typeface="Helvetica" pitchFamily="2" charset="0"/>
              </a:rPr>
              <a:t> 6-8 </a:t>
            </a:r>
            <a:r>
              <a:rPr lang="en-US" sz="1200" i="1" dirty="0" err="1">
                <a:latin typeface="Helvetica" pitchFamily="2" charset="0"/>
              </a:rPr>
              <a:t>fm</a:t>
            </a:r>
            <a:endParaRPr lang="en-US" sz="1200" i="1" dirty="0">
              <a:latin typeface="Helvetica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7D9566-65D8-CD4C-B1D0-82D1E6BFB7AD}"/>
              </a:ext>
            </a:extLst>
          </p:cNvPr>
          <p:cNvSpPr txBox="1"/>
          <p:nvPr/>
        </p:nvSpPr>
        <p:spPr>
          <a:xfrm>
            <a:off x="3495619" y="2564535"/>
            <a:ext cx="18966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Helvetica" pitchFamily="2" charset="0"/>
              </a:rPr>
              <a:t>MC Glauber </a:t>
            </a:r>
            <a:r>
              <a:rPr lang="en-US" sz="1200" i="1" dirty="0" err="1">
                <a:latin typeface="Helvetica" pitchFamily="2" charset="0"/>
              </a:rPr>
              <a:t>p+Pb</a:t>
            </a:r>
            <a:r>
              <a:rPr lang="en-US" sz="1200" i="1" dirty="0">
                <a:latin typeface="Helvetica" pitchFamily="2" charset="0"/>
              </a:rPr>
              <a:t> 0-2 </a:t>
            </a:r>
            <a:r>
              <a:rPr lang="en-US" sz="1200" i="1" dirty="0" err="1">
                <a:latin typeface="Helvetica" pitchFamily="2" charset="0"/>
              </a:rPr>
              <a:t>fm</a:t>
            </a:r>
            <a:endParaRPr lang="en-US" sz="1200" i="1" dirty="0">
              <a:latin typeface="Helvetic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61238E-397A-E04B-AD1D-BA6EB18F6879}"/>
              </a:ext>
            </a:extLst>
          </p:cNvPr>
          <p:cNvSpPr txBox="1"/>
          <p:nvPr/>
        </p:nvSpPr>
        <p:spPr>
          <a:xfrm>
            <a:off x="6738199" y="2564535"/>
            <a:ext cx="18898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latin typeface="Helvetica" pitchFamily="2" charset="0"/>
              </a:rPr>
              <a:t>IP-</a:t>
            </a:r>
            <a:r>
              <a:rPr lang="en-US" sz="1200" i="1" dirty="0" err="1">
                <a:latin typeface="Helvetica" pitchFamily="2" charset="0"/>
              </a:rPr>
              <a:t>Glasma</a:t>
            </a:r>
            <a:r>
              <a:rPr lang="en-US" sz="1200" i="1" dirty="0">
                <a:latin typeface="Helvetica" pitchFamily="2" charset="0"/>
              </a:rPr>
              <a:t> </a:t>
            </a:r>
            <a:r>
              <a:rPr lang="en-US" sz="1200" i="1" dirty="0" err="1">
                <a:latin typeface="Helvetica" pitchFamily="2" charset="0"/>
              </a:rPr>
              <a:t>Au+Au</a:t>
            </a:r>
            <a:r>
              <a:rPr lang="en-US" sz="1200" i="1" dirty="0">
                <a:latin typeface="Helvetica" pitchFamily="2" charset="0"/>
              </a:rPr>
              <a:t> 6-8 </a:t>
            </a:r>
            <a:r>
              <a:rPr lang="en-US" sz="1200" i="1" dirty="0" err="1">
                <a:latin typeface="Helvetica" pitchFamily="2" charset="0"/>
              </a:rPr>
              <a:t>fm</a:t>
            </a:r>
            <a:endParaRPr lang="en-US" sz="1200" i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032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45B1DA53-3FFA-1444-87EC-410B899F8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2099" y="2606779"/>
            <a:ext cx="3017520" cy="23918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348C607-BEAD-0A4C-A120-15AA2A468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3240" y="2606779"/>
            <a:ext cx="3017520" cy="23918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CE8CB7-B285-4244-B900-3236A533C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Hydrodynamic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73D0E-5749-8940-AAF8-F109EE24A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SONIC</a:t>
            </a:r>
          </a:p>
          <a:p>
            <a:pPr lvl="1"/>
            <a:r>
              <a:rPr lang="en-US" dirty="0"/>
              <a:t>2+1D hydrodynamic simulation</a:t>
            </a:r>
          </a:p>
          <a:p>
            <a:pPr lvl="1"/>
            <a:r>
              <a:rPr lang="en-US" dirty="0">
                <a:hlinkClick r:id="rId5"/>
              </a:rPr>
              <a:t>https://sites.google.com/site/revihy/home</a:t>
            </a:r>
            <a:endParaRPr lang="en-US" dirty="0"/>
          </a:p>
          <a:p>
            <a:pPr lvl="1"/>
            <a:r>
              <a:rPr lang="en-US" dirty="0"/>
              <a:t>Option for pre-hydrodynamic evolution based on </a:t>
            </a:r>
            <a:r>
              <a:rPr lang="en-US" dirty="0" err="1"/>
              <a:t>AdS</a:t>
            </a:r>
            <a:r>
              <a:rPr lang="en-US" dirty="0"/>
              <a:t>/CFT (called </a:t>
            </a:r>
            <a:r>
              <a:rPr lang="en-US" dirty="0" err="1"/>
              <a:t>superSONIC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Interfaced with the B3D hadronic cascade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BCDA9-2BE4-A347-B693-F82FC2A68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110A86-0047-A747-9411-3A406C07D4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2609102"/>
            <a:ext cx="3043343" cy="23410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BF3D185-AF17-3D4A-8740-ECB6FB59D67F}"/>
              </a:ext>
            </a:extLst>
          </p:cNvPr>
          <p:cNvSpPr txBox="1"/>
          <p:nvPr/>
        </p:nvSpPr>
        <p:spPr>
          <a:xfrm>
            <a:off x="4020494" y="2571750"/>
            <a:ext cx="11288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latin typeface="Helvetica" pitchFamily="2" charset="0"/>
              </a:rPr>
              <a:t>Pb+Pb</a:t>
            </a:r>
            <a:r>
              <a:rPr lang="en-US" sz="1200" i="1" dirty="0">
                <a:latin typeface="Helvetica" pitchFamily="2" charset="0"/>
              </a:rPr>
              <a:t> 6-8 </a:t>
            </a:r>
            <a:r>
              <a:rPr lang="en-US" sz="1200" i="1" dirty="0" err="1">
                <a:latin typeface="Helvetica" pitchFamily="2" charset="0"/>
              </a:rPr>
              <a:t>fm</a:t>
            </a:r>
            <a:endParaRPr lang="en-US" sz="1200" i="1" dirty="0"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76B2D6-0644-144E-BFDD-C5FFDF947B51}"/>
              </a:ext>
            </a:extLst>
          </p:cNvPr>
          <p:cNvSpPr txBox="1"/>
          <p:nvPr/>
        </p:nvSpPr>
        <p:spPr>
          <a:xfrm>
            <a:off x="7038014" y="2571749"/>
            <a:ext cx="10262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latin typeface="Helvetica" pitchFamily="2" charset="0"/>
              </a:rPr>
              <a:t>p+Pb</a:t>
            </a:r>
            <a:r>
              <a:rPr lang="en-US" sz="1200" i="1" dirty="0">
                <a:latin typeface="Helvetica" pitchFamily="2" charset="0"/>
              </a:rPr>
              <a:t> 0-2 </a:t>
            </a:r>
            <a:r>
              <a:rPr lang="en-US" sz="1200" i="1" dirty="0" err="1">
                <a:latin typeface="Helvetica" pitchFamily="2" charset="0"/>
              </a:rPr>
              <a:t>fm</a:t>
            </a:r>
            <a:endParaRPr lang="en-US" sz="1200" i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462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E8CB7-B285-4244-B900-3236A533C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Hydrodynamic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73D0E-5749-8940-AAF8-F109EE24A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SONIC</a:t>
            </a:r>
          </a:p>
          <a:p>
            <a:pPr lvl="1"/>
            <a:r>
              <a:rPr lang="en-US" dirty="0"/>
              <a:t>2+1D hydrodynamic simulation</a:t>
            </a:r>
          </a:p>
          <a:p>
            <a:pPr lvl="1"/>
            <a:r>
              <a:rPr lang="en-US" dirty="0">
                <a:hlinkClick r:id="rId2"/>
              </a:rPr>
              <a:t>https://sites.google.com/site/revihy/home</a:t>
            </a:r>
            <a:endParaRPr lang="en-US" dirty="0"/>
          </a:p>
          <a:p>
            <a:pPr lvl="1"/>
            <a:r>
              <a:rPr lang="en-US" dirty="0"/>
              <a:t>Option for pre-hydrodynamic evolution based on </a:t>
            </a:r>
            <a:r>
              <a:rPr lang="en-US" dirty="0" err="1"/>
              <a:t>AdS</a:t>
            </a:r>
            <a:r>
              <a:rPr lang="en-US" dirty="0"/>
              <a:t>/CFT (called </a:t>
            </a:r>
            <a:r>
              <a:rPr lang="en-US" dirty="0" err="1"/>
              <a:t>superSONIC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Interfaced with the B3D hadronic cascade code</a:t>
            </a:r>
          </a:p>
          <a:p>
            <a:pPr lvl="1"/>
            <a:endParaRPr lang="en-US" dirty="0"/>
          </a:p>
          <a:p>
            <a:r>
              <a:rPr lang="en-US" dirty="0"/>
              <a:t>MUSIC</a:t>
            </a:r>
          </a:p>
          <a:p>
            <a:pPr lvl="1"/>
            <a:r>
              <a:rPr lang="en-US" dirty="0"/>
              <a:t>2+1D or 3+1D hydrodynamic simulation</a:t>
            </a:r>
          </a:p>
          <a:p>
            <a:pPr lvl="1"/>
            <a:r>
              <a:rPr lang="en-US" dirty="0">
                <a:hlinkClick r:id="rId3"/>
              </a:rPr>
              <a:t>http://www.physics.mcgill.ca/music/</a:t>
            </a:r>
            <a:endParaRPr lang="en-US" dirty="0"/>
          </a:p>
          <a:p>
            <a:pPr lvl="1"/>
            <a:r>
              <a:rPr lang="en-US" dirty="0"/>
              <a:t>Recommended to use IP-</a:t>
            </a:r>
            <a:r>
              <a:rPr lang="en-US" dirty="0" err="1"/>
              <a:t>Glasma</a:t>
            </a:r>
            <a:r>
              <a:rPr lang="en-US" dirty="0"/>
              <a:t> initial condition </a:t>
            </a:r>
          </a:p>
          <a:p>
            <a:pPr lvl="2"/>
            <a:r>
              <a:rPr lang="en-US" dirty="0"/>
              <a:t>From the recent update, there is no longer an option with MC Glauber</a:t>
            </a:r>
          </a:p>
          <a:p>
            <a:pPr lvl="1"/>
            <a:r>
              <a:rPr lang="en-US" dirty="0"/>
              <a:t>Hydrodynamic evolution works well but need additional work for validation</a:t>
            </a:r>
          </a:p>
          <a:p>
            <a:pPr lvl="1"/>
            <a:r>
              <a:rPr lang="en-US" dirty="0"/>
              <a:t>Will be useful to test bulk viscosity effect and longitudinal expansion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DBCDA9-2BE4-A347-B693-F82FC2A68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40ACB-8336-1645-A197-970C811DB19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6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49292</TotalTime>
  <Words>1008</Words>
  <Application>Microsoft Macintosh PowerPoint</Application>
  <PresentationFormat>On-screen Show (16:9)</PresentationFormat>
  <Paragraphs>149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Malgun Gothic</vt:lpstr>
      <vt:lpstr>Arial</vt:lpstr>
      <vt:lpstr>Calibri</vt:lpstr>
      <vt:lpstr>Helvetica</vt:lpstr>
      <vt:lpstr>Office Theme</vt:lpstr>
      <vt:lpstr>SHINCHON   Simulation for Heavy IoN Collision with Heavy-quark and ONia   Sanghoon Lim PNU  2020/Apr/16</vt:lpstr>
      <vt:lpstr>MC simulation for heavy quarks</vt:lpstr>
      <vt:lpstr>New results on Bμ flow</vt:lpstr>
      <vt:lpstr>MC simulation for heavy quarks</vt:lpstr>
      <vt:lpstr>General procedure (e.g. JETSCAPE)</vt:lpstr>
      <vt:lpstr>General procedure (e.g. JETSCAPE)</vt:lpstr>
      <vt:lpstr>Initial condition</vt:lpstr>
      <vt:lpstr>Hydrodynamic simulation</vt:lpstr>
      <vt:lpstr>Hydrodynamic simulation</vt:lpstr>
      <vt:lpstr>HQ diffusion</vt:lpstr>
      <vt:lpstr>HQ diffusion (charm quark)</vt:lpstr>
      <vt:lpstr>HQ diffusion (charm vs bottom)</vt:lpstr>
      <vt:lpstr>SHINCHON School in 2020/Jan</vt:lpstr>
      <vt:lpstr>Discussion with J.H. Hong</vt:lpstr>
      <vt:lpstr>Discussion with J.H. Hong</vt:lpstr>
      <vt:lpstr>Discussion with J.H. Hong</vt:lpstr>
      <vt:lpstr>Another approach</vt:lpstr>
      <vt:lpstr>Current status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Run10AuAu62GeV Logbook</dc:title>
  <dc:creator>Sanghoon Lim</dc:creator>
  <cp:lastModifiedBy>Sanghoon Lim</cp:lastModifiedBy>
  <cp:revision>752</cp:revision>
  <cp:lastPrinted>2018-07-26T15:45:21Z</cp:lastPrinted>
  <dcterms:created xsi:type="dcterms:W3CDTF">2014-06-03T01:06:28Z</dcterms:created>
  <dcterms:modified xsi:type="dcterms:W3CDTF">2020-04-16T08:49:01Z</dcterms:modified>
</cp:coreProperties>
</file>